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a05a32b0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a05a32b0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f6667297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f6667297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4f66672977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4f66672977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f66672977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f66672977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f66672977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f66672977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f66672977_2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f66672977_2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f66672977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f66672977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f66672977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f66672977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f66672977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f66672977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f66672977_6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f66672977_6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4a05a32b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4a05a32b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f66672977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f66672977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f66672977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f66672977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f66672977_2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f66672977_2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4f66672977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4f66672977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4f66672977_2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4f66672977_2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f66672977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f66672977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f66672977_2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f66672977_2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f66672977_2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f66672977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f6667297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f6667297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4f66672977_2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4f66672977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4a05a32b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4a05a32b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f66672977_2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f66672977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f66672977_2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f66672977_2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4a05a32b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4a05a32b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4a05a32b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4a05a32b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f666729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f666729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a05a32b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a05a32b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a05a32b0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a05a32b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a05a32b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a05a32b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alethea.in/wifi-performance-benchmark-testing-class-room-environment/" TargetMode="External"/><Relationship Id="rId4" Type="http://schemas.openxmlformats.org/officeDocument/2006/relationships/hyperlink" Target="https://alethea.in/wp-content/uploads/Ubiquiti_HD_Test_Report.pdf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png"/><Relationship Id="rId4" Type="http://schemas.openxmlformats.org/officeDocument/2006/relationships/hyperlink" Target="https://community.ubnt.com/t5/UniFi-Updates-Blog/Is-UniFi-cheap-or-is-everyone-else-over-priced/ba-p/448637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www.ui.com/why-unifi/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austin.schroeger@trschools.k12.wi.us" TargetMode="External"/><Relationship Id="rId4" Type="http://schemas.openxmlformats.org/officeDocument/2006/relationships/hyperlink" Target="mailto:joe.kopet@trschools.k12.wi.us" TargetMode="External"/><Relationship Id="rId5" Type="http://schemas.openxmlformats.org/officeDocument/2006/relationships/image" Target="../media/image2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8400"/>
            <a:ext cx="3976900" cy="41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9300" y="1462250"/>
            <a:ext cx="3006825" cy="253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New Infrastructure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311700" y="1152475"/>
            <a:ext cx="85206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Access Points **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UniFi AP-AC-PRO</a:t>
            </a:r>
            <a:br>
              <a:rPr lang="en"/>
            </a:br>
            <a:r>
              <a:rPr lang="en"/>
              <a:t>x134</a:t>
            </a:r>
            <a:br>
              <a:rPr lang="en"/>
            </a:b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                                                           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40175"/>
            <a:ext cx="2191936" cy="250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576" y="2640155"/>
            <a:ext cx="2191925" cy="250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5249" y="2640187"/>
            <a:ext cx="2191925" cy="25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0826" y="2684450"/>
            <a:ext cx="2153175" cy="245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354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255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7475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2613" y="94175"/>
            <a:ext cx="569876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7750"/>
            <a:ext cx="8839202" cy="323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025" y="116175"/>
            <a:ext cx="272177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95" y="116175"/>
            <a:ext cx="27217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1483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8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>
            <p:ph type="title"/>
          </p:nvPr>
        </p:nvSpPr>
        <p:spPr>
          <a:xfrm>
            <a:off x="311700" y="39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Challenges</a:t>
            </a:r>
            <a:endParaRPr/>
          </a:p>
        </p:txBody>
      </p:sp>
      <p:sp>
        <p:nvSpPr>
          <p:cNvPr id="163" name="Google Shape;163;p31"/>
          <p:cNvSpPr txBox="1"/>
          <p:nvPr/>
        </p:nvSpPr>
        <p:spPr>
          <a:xfrm>
            <a:off x="549150" y="1121525"/>
            <a:ext cx="7873800" cy="3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Mixing infrastructure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Inconsistent local VLAN databases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Difficult management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Upgrading from edge - core instead of core - edge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Stocking issues of </a:t>
            </a:r>
            <a:r>
              <a:rPr lang="en"/>
              <a:t>Ubiquiti</a:t>
            </a:r>
            <a:r>
              <a:rPr lang="en"/>
              <a:t> products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Finding time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Familiarization with terminology differences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Rivers Public Schools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07975" y="1120475"/>
            <a:ext cx="6043200" cy="34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4 Buildings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Connected 10G Fiber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1700+ Students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200+ Staff</a:t>
            </a:r>
            <a:br>
              <a:rPr lang="en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1300+ Chrome Devices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650+ Windows Devices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150+ iPads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In-House Video Over IP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0" y="0"/>
            <a:ext cx="9144000" cy="13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“Ubiquiti isn’t enterprise grade equipment.”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claim has been around for a very long time. In the past few years, Ubiquiti has evolved from a solid SOHO offering to a robust enterprise solution. I will break up the debunked claim into multiple sections.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Performance: Ubiquiti ranks at the top -- or near the top -- with contenders such as Meraki, Ruckus, Aruba, etc. </a:t>
            </a:r>
            <a:endParaRPr/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277" y="1318800"/>
            <a:ext cx="6799447" cy="382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2"/>
          <p:cNvSpPr txBox="1"/>
          <p:nvPr/>
        </p:nvSpPr>
        <p:spPr>
          <a:xfrm>
            <a:off x="608525" y="4976875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/>
        </p:nvSpPr>
        <p:spPr>
          <a:xfrm>
            <a:off x="0" y="0"/>
            <a:ext cx="9144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“Ubiquiti isn’t enterprise grade equipment.”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claim has been around for a very long time. In the past few years, Ubiquiti has evolved from a solid SOHO offering to a robust enterprise solution. I will break up the debunked claim into multiple sections.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Performance: Ubiquiti ranks at the top -- or near the top -- with contenders such as Meraki, Ruckus, Aruba, etc. </a:t>
            </a:r>
            <a:endParaRPr/>
          </a:p>
        </p:txBody>
      </p:sp>
      <p:sp>
        <p:nvSpPr>
          <p:cNvPr id="176" name="Google Shape;176;p33"/>
          <p:cNvSpPr txBox="1"/>
          <p:nvPr/>
        </p:nvSpPr>
        <p:spPr>
          <a:xfrm>
            <a:off x="608525" y="4976875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330" y="1441500"/>
            <a:ext cx="6581333" cy="3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/>
        </p:nvSpPr>
        <p:spPr>
          <a:xfrm>
            <a:off x="0" y="0"/>
            <a:ext cx="9144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“Ubiquiti isn’t enterprise grade equipment.”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claim has been around for a very long time. In the past few years, Ubiquiti has evolved from a solid SOHO offering to a robust enterprise solution. I will break up the debunked claim into multiple sections.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Performance: Ubiquiti ranks at the top -- or near the top -- with contenders such as Meraki, Ruckus, Aruba, etc. </a:t>
            </a:r>
            <a:endParaRPr/>
          </a:p>
        </p:txBody>
      </p:sp>
      <p:sp>
        <p:nvSpPr>
          <p:cNvPr id="183" name="Google Shape;183;p34"/>
          <p:cNvSpPr txBox="1"/>
          <p:nvPr/>
        </p:nvSpPr>
        <p:spPr>
          <a:xfrm>
            <a:off x="608525" y="4976875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346" y="1441500"/>
            <a:ext cx="6581304" cy="3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/>
        </p:nvSpPr>
        <p:spPr>
          <a:xfrm>
            <a:off x="0" y="0"/>
            <a:ext cx="9144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“Ubiquiti isn’t enterprise grade equipment.”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This claim has been around for a very long time. In the past few years, Ubiquiti has evolved from a solid SOHO offering to a robust enterprise solution. I will break up the debunked claim into multiple sections.</a:t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 sz="1100">
                <a:solidFill>
                  <a:schemeClr val="dk1"/>
                </a:solidFill>
              </a:rPr>
              <a:t>Performance: Ubiquiti ranks at the top -- or near the top -- with contenders such as Meraki, Ruckus, Aruba, etc. </a:t>
            </a:r>
            <a:endParaRPr/>
          </a:p>
        </p:txBody>
      </p:sp>
      <p:sp>
        <p:nvSpPr>
          <p:cNvPr id="190" name="Google Shape;190;p35"/>
          <p:cNvSpPr txBox="1"/>
          <p:nvPr/>
        </p:nvSpPr>
        <p:spPr>
          <a:xfrm>
            <a:off x="608525" y="4976875"/>
            <a:ext cx="4172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1" name="Google Shape;19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345" y="1441500"/>
            <a:ext cx="6581304" cy="3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0" y="210075"/>
            <a:ext cx="9048300" cy="45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All credit goes to </a:t>
            </a:r>
            <a:r>
              <a:rPr i="1" lang="en" u="sng">
                <a:solidFill>
                  <a:srgbClr val="1155CC"/>
                </a:solidFill>
                <a:hlinkClick r:id="rId3"/>
              </a:rPr>
              <a:t>https://alethea.in/wifi-performance-benchmark-testing-class-room-environment/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For performing this test and providing the visual graphs. For the full detailed report visit </a:t>
            </a:r>
            <a:r>
              <a:rPr i="1" lang="en" u="sng">
                <a:solidFill>
                  <a:srgbClr val="1155CC"/>
                </a:solidFill>
                <a:hlinkClick r:id="rId4"/>
              </a:rPr>
              <a:t>https://alethea.in/wp-content/uploads/Ubiquiti_HD_Test_Report.pdf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best way to test performance is to buy a Ubiquiti product, install it in your network, and do some benchmark tests.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Feature set: Ubiquiti contains most of the features included with other enterprise solutions. The full feature list for all of their products is too extensive to list in this document. Consult a product white paper to learn more.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We haven’t run into a feature that we used to have that we don’t have now.  Every firmware version improves or adds additional functionality.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Hardware reliability: The hardware inside Ubiquiti products is far from “cheap.” For 2.5+ years since our deployment, we haven’t run into a single hardware failure. The cost to replace a defective device is a mere fraction of a competing brand. There is also no license or extended warranty cost so in all aspects maintaining the hardware is significantly cheaper.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Switch </a:t>
            </a:r>
            <a:r>
              <a:rPr lang="en"/>
              <a:t>Comparison</a:t>
            </a:r>
            <a:r>
              <a:rPr lang="en"/>
              <a:t> </a:t>
            </a:r>
            <a:endParaRPr/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488" y="684625"/>
            <a:ext cx="5501025" cy="43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/>
        </p:nvSpPr>
        <p:spPr>
          <a:xfrm>
            <a:off x="0" y="0"/>
            <a:ext cx="9048300" cy="50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“There is no support for these products.”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Ubiquiti offers online chat support at no additional cost via the Unifi Controller. The chat support has come a long way in quality. Also, Ubiquiti has an enormous online forum support community. If you still aren’t comfortable with that and need phone support there is a paid option called Unifi Elite. I don’t recommend Unifi Elite for a number of reasons: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A total network outage doesn’t happen without a root cause. Implement best practice standards: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Have an isolated test environment separate from your production environment. Thoroughly test new firmware versions in the test environment before putting it into production - Run iPerf tests, packet capture, uptime metrics, etc.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Always keep a spare device for mission critical equipment such as your core switches or central USG. 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Implement and test spanning tree to prevent network loops.</a:t>
            </a:r>
            <a:endParaRPr sz="1100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</a:pPr>
            <a:r>
              <a:rPr lang="en" sz="1100">
                <a:solidFill>
                  <a:schemeClr val="dk1"/>
                </a:solidFill>
              </a:rPr>
              <a:t>Document all topology changes. Perform topology changes outside of production hours. 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     2. The cost for the service isn’t justified. The equipment is so inexpensive that a device contract is unnecessary.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7413" y="1883400"/>
            <a:ext cx="6009181" cy="32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9"/>
          <p:cNvSpPr txBox="1"/>
          <p:nvPr/>
        </p:nvSpPr>
        <p:spPr>
          <a:xfrm>
            <a:off x="0" y="0"/>
            <a:ext cx="9144000" cy="188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2000"/>
              <a:t>“How are the products so cheap? Does low price = low quality?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100"/>
              <a:t>Ubiquiti doesn’t have the massive employee headcount of competitors. In fact, a majority of their staff is involved with developing the product rather than selling the product. Ubiquiti relies on word of mouth above all else. I have provided an excellent infographic and </a:t>
            </a:r>
            <a:r>
              <a:rPr lang="en" sz="1100"/>
              <a:t>a</a:t>
            </a:r>
            <a:r>
              <a:rPr lang="en" sz="1100"/>
              <a:t>rticle:</a:t>
            </a:r>
            <a:endParaRPr sz="1100"/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155CC"/>
                </a:solidFill>
                <a:hlinkClick r:id="rId4"/>
              </a:rPr>
              <a:t>https://community.ubnt.com/t5/UniFi-Updates-Blog/Is-UniFi-cheap-or-is-everyone-else-over-priced/ba-p/448637</a:t>
            </a:r>
            <a:endParaRPr sz="1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Note: All credit goes to Ubiquiti for making this infographic.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Cost Savings</a:t>
            </a:r>
            <a:endParaRPr/>
          </a:p>
        </p:txBody>
      </p:sp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311625" y="113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Approx 80-85% cost savings according to our calculations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Ubiquiti infographic claims a 78% cost saving rate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188" y="2066925"/>
            <a:ext cx="538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0238" y="3321963"/>
            <a:ext cx="53625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40"/>
          <p:cNvSpPr txBox="1"/>
          <p:nvPr/>
        </p:nvSpPr>
        <p:spPr>
          <a:xfrm>
            <a:off x="9538" y="4548450"/>
            <a:ext cx="91440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/>
          <p:nvPr>
            <p:ph type="title"/>
          </p:nvPr>
        </p:nvSpPr>
        <p:spPr>
          <a:xfrm>
            <a:off x="23925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Ubiquiti Claims…..</a:t>
            </a:r>
            <a:endParaRPr/>
          </a:p>
        </p:txBody>
      </p:sp>
      <p:pic>
        <p:nvPicPr>
          <p:cNvPr id="228" name="Google Shape;22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276" y="572700"/>
            <a:ext cx="6146554" cy="457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445025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previous infrastructure	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Core:		Cisco 4500X Fiber switches x2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Switches:	Cisco 2960X 48 port POE switches w/stacking modules x29</a:t>
            </a:r>
            <a:br>
              <a:rPr lang="en"/>
            </a:br>
            <a:r>
              <a:rPr lang="en"/>
              <a:t>			Cisco 2960X 48 port non-POE switches w/stacking modules x16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WiFi:		Cisco AIR-CAP2702i-A-K9 x53</a:t>
            </a:r>
            <a:br>
              <a:rPr lang="en"/>
            </a:br>
            <a:r>
              <a:rPr lang="en"/>
              <a:t>			Cisco AIR-LAP-1142N-A-K9 x52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 yeah, also…...</a:t>
            </a:r>
            <a:endParaRPr/>
          </a:p>
        </p:txBody>
      </p:sp>
      <p:sp>
        <p:nvSpPr>
          <p:cNvPr id="234" name="Google Shape;234;p42"/>
          <p:cNvSpPr txBox="1"/>
          <p:nvPr>
            <p:ph idx="1" type="body"/>
          </p:nvPr>
        </p:nvSpPr>
        <p:spPr>
          <a:xfrm>
            <a:off x="311700" y="644750"/>
            <a:ext cx="8520600" cy="44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Unifi Cloud Key is unreliable over 25 devices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Unifi does offer free controller software for both Linux &amp; Windows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Software controller can be a resource hog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Ours is 16 core / 18GB Ram </a:t>
            </a:r>
            <a:r>
              <a:rPr lang="en"/>
              <a:t>running</a:t>
            </a:r>
            <a:r>
              <a:rPr lang="en"/>
              <a:t> Linux on AHV (Nutanix)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/>
              <a:t>You can schedule </a:t>
            </a:r>
            <a:r>
              <a:rPr lang="en"/>
              <a:t>firmware</a:t>
            </a:r>
            <a:r>
              <a:rPr lang="en"/>
              <a:t> updates ahead of time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Schedule hardware reboots is not currently available - Feature request submitted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Ubiquiti does make MM/SM SFP+ modules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20pk of MM $360 MSRP ($18/ea)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20pk of SM $750 MSRP ($37.50/ea)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 not work in Cisco SFP/SFP+ ports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Unifi SFP/SFP+ ports are 3rd party compatible ie: Axiom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Mobile app for Unifi controller works very well and comes in handy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iOS / Android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Unifi?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 </a:t>
            </a:r>
            <a:r>
              <a:rPr lang="en" sz="1400" u="sng">
                <a:solidFill>
                  <a:schemeClr val="accent5"/>
                </a:solidFill>
                <a:hlinkClick r:id="rId3"/>
              </a:rPr>
              <a:t>https://www.ui.com/why-unifi/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/>
        </p:nvSpPr>
        <p:spPr>
          <a:xfrm>
            <a:off x="2485650" y="1173575"/>
            <a:ext cx="41727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this presentation</a:t>
            </a:r>
            <a:br>
              <a:rPr lang="en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https://tinyurl.com/ya4ltero</a:t>
            </a:r>
            <a:endParaRPr sz="1800"/>
          </a:p>
        </p:txBody>
      </p:sp>
      <p:sp>
        <p:nvSpPr>
          <p:cNvPr id="240" name="Google Shape;240;p43"/>
          <p:cNvSpPr txBox="1"/>
          <p:nvPr/>
        </p:nvSpPr>
        <p:spPr>
          <a:xfrm>
            <a:off x="-12" y="333250"/>
            <a:ext cx="91440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 you for attending our presentation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Austin &amp; Joe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3"/>
          <p:cNvSpPr txBox="1"/>
          <p:nvPr/>
        </p:nvSpPr>
        <p:spPr>
          <a:xfrm>
            <a:off x="608550" y="4006125"/>
            <a:ext cx="4172700" cy="11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Austin Schroeger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Director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Rivers Public Schools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austin.schroeger@trschools.k12.wi.us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43"/>
          <p:cNvSpPr txBox="1"/>
          <p:nvPr/>
        </p:nvSpPr>
        <p:spPr>
          <a:xfrm>
            <a:off x="5869600" y="4006125"/>
            <a:ext cx="2678700" cy="11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Kopet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Engineer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Rivers Public Schools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joe.kopet@trschools.k12.wi.us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2398" y="2267600"/>
            <a:ext cx="1679165" cy="17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 we faced with previous equipment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927275" y="1152475"/>
            <a:ext cx="790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Ongoing maintenance costs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Vendor d</a:t>
            </a:r>
            <a:r>
              <a:rPr lang="en"/>
              <a:t>ependency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native monitoring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Connectivity issues with Chromebooks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Poor AP mounting locations at middle/elementary schools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enough POE Ports at middle/elementary schools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Test Plan</a:t>
            </a:r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Develop small, isolated Unifi Wifi network in one classroom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Classroom consists of 30 Chromebooks and one UAP</a:t>
            </a:r>
            <a:br>
              <a:rPr lang="en"/>
            </a:br>
            <a:br>
              <a:rPr lang="en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Compare connectivity reliability to other rooms with Cisco WIFi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Results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Cisco</a:t>
            </a:r>
            <a:br>
              <a:rPr lang="en"/>
            </a:br>
            <a:r>
              <a:rPr lang="en" sz="1400"/>
              <a:t>- Devices failed to reliably connect to AP and have adequate throughput after ~15 devices connected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On UniFi</a:t>
            </a:r>
            <a:br>
              <a:rPr lang="en"/>
            </a:br>
            <a:r>
              <a:rPr lang="en" sz="1400"/>
              <a:t>- Devices all connected to UAP with no issues. </a:t>
            </a:r>
            <a:r>
              <a:rPr lang="en"/>
              <a:t> </a:t>
            </a:r>
            <a:br>
              <a:rPr lang="en"/>
            </a:br>
            <a:r>
              <a:rPr lang="en" sz="1400"/>
              <a:t>- Over 70 devices connected to UAP, including staff/student personal devices (ie: phones)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</a:t>
            </a:r>
            <a:r>
              <a:rPr lang="en"/>
              <a:t>Infrastructure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311700" y="1152475"/>
            <a:ext cx="8520600" cy="3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Our Core **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Unifi USG-XG-8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                                                                                                      	</a:t>
            </a:r>
            <a:r>
              <a:rPr lang="en" sz="1200"/>
              <a:t>8</a:t>
            </a:r>
            <a:r>
              <a:rPr lang="en" sz="1200"/>
              <a:t>0Gbps     </a:t>
            </a:r>
            <a:br>
              <a:rPr lang="en" sz="1200"/>
            </a:br>
            <a:r>
              <a:rPr lang="en" sz="1200"/>
              <a:t>                                                            			</a:t>
            </a:r>
            <a:r>
              <a:rPr lang="en" sz="1200"/>
              <a:t>20k Clients</a:t>
            </a:r>
            <a:br>
              <a:rPr lang="en" sz="1200"/>
            </a:br>
            <a:r>
              <a:rPr lang="en" sz="1200"/>
              <a:t>                                                            			1</a:t>
            </a:r>
            <a:r>
              <a:rPr lang="en" sz="1200"/>
              <a:t>6 Cores (1.8 GHz)</a:t>
            </a:r>
            <a:br>
              <a:rPr lang="en" sz="1200"/>
            </a:br>
            <a:r>
              <a:rPr lang="en" sz="1200"/>
              <a:t>		                                                                 </a:t>
            </a:r>
            <a:r>
              <a:rPr lang="en" sz="1200"/>
              <a:t>16GB DDR4 Ram</a:t>
            </a:r>
            <a:endParaRPr sz="12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3625" y="3295300"/>
            <a:ext cx="5990074" cy="18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New Infrastructure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9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Our Core **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Unifi 16-XG SFP Switches (3)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                                                           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089" y="2225024"/>
            <a:ext cx="7601809" cy="29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Existing New Infrastructure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18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Edge Switches** </a:t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US-48-750W Switches x49</a:t>
            </a:r>
            <a:br>
              <a:rPr lang="en"/>
            </a:br>
            <a:r>
              <a:rPr lang="en" sz="1000"/>
              <a:t>Up to 70Gbps Throughput on 48 Port Units</a:t>
            </a:r>
            <a:endParaRPr sz="1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/>
              <a:t>                                                            </a:t>
            </a:r>
            <a:endParaRPr sz="10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975" y="2610125"/>
            <a:ext cx="7678060" cy="18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